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149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8943599" cy="2971051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«Административные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правонарушения в области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промышленности, использования тепловой, электрической и атомной </a:t>
            </a:r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(глава 18)»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0" y="5280847"/>
            <a:ext cx="11088629" cy="434974"/>
          </a:xfrm>
        </p:spPr>
        <p:txBody>
          <a:bodyPr/>
          <a:lstStyle/>
          <a:p>
            <a:r>
              <a:rPr lang="ru-RU" dirty="0" smtClean="0"/>
              <a:t>КоАП РК с изменениями на 09.01.2018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01441" y="5280847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ПРЕПОДАВАТЕЛЬ : ТУСУПОВА А.Ж.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351393"/>
            <a:ext cx="10571998" cy="970450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302.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электрических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сетей: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53" y="2403566"/>
            <a:ext cx="714102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 ДО 1000 ВОЛЬТ (СВЫШЕ 1000 ВОЛЬТ)- ШТРАФ: </a:t>
            </a:r>
          </a:p>
          <a:p>
            <a:r>
              <a:rPr lang="ru-RU" dirty="0" smtClean="0"/>
              <a:t>Физические лица – 8 (15) МРП</a:t>
            </a:r>
          </a:p>
          <a:p>
            <a:r>
              <a:rPr lang="ru-RU" dirty="0" smtClean="0"/>
              <a:t>Субъекты малого предпринимательства, некоммерческие организации – 15 (30) МРП</a:t>
            </a:r>
          </a:p>
          <a:p>
            <a:r>
              <a:rPr lang="ru-RU" dirty="0" smtClean="0"/>
              <a:t>Субъекты среднего предпринимательства – 25 (50) МРП</a:t>
            </a:r>
          </a:p>
          <a:p>
            <a:r>
              <a:rPr lang="ru-RU" dirty="0" smtClean="0"/>
              <a:t>Субъекты крупного предпринимательства – 50 (75) МРП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884021" y="4270215"/>
            <a:ext cx="296092" cy="4441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1553" y="4826675"/>
            <a:ext cx="714102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 - ШТРАФ: </a:t>
            </a:r>
          </a:p>
          <a:p>
            <a:r>
              <a:rPr lang="ru-RU" dirty="0" smtClean="0"/>
              <a:t>Физические лица – 15 (30) МРП</a:t>
            </a:r>
          </a:p>
          <a:p>
            <a:r>
              <a:rPr lang="ru-RU" dirty="0" smtClean="0"/>
              <a:t>Субъекты малого предпринимательства, некоммерческие организации – 30 (90) МРП</a:t>
            </a:r>
          </a:p>
          <a:p>
            <a:r>
              <a:rPr lang="ru-RU" dirty="0" smtClean="0"/>
              <a:t>Субъекты среднего предпринимательства – 75 (150) МРП</a:t>
            </a:r>
          </a:p>
          <a:p>
            <a:r>
              <a:rPr lang="ru-RU" dirty="0" smtClean="0"/>
              <a:t>Субъекты крупного предпринимательства – 150 (250) МРП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ÑÐ»ÐµÐºÑÑÐ¸ÑÐµÑÐºÐ¸Ðµ Ñ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r="27619"/>
          <a:stretch/>
        </p:blipFill>
        <p:spPr bwMode="auto">
          <a:xfrm>
            <a:off x="7841672" y="2403566"/>
            <a:ext cx="3121892" cy="41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9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595234"/>
            <a:ext cx="10571998" cy="970450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303.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законодательства Республики Казахстан в области поддержки использования возобновляемых источников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энергии: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" y="2421161"/>
            <a:ext cx="588263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ЗАКОНОДАТЕЛЬСТВА - ШТРАФ: </a:t>
            </a:r>
          </a:p>
          <a:p>
            <a:r>
              <a:rPr lang="ru-RU" sz="1600" dirty="0" smtClean="0"/>
              <a:t>Субъекты малого предпринимательства – 100 МРП</a:t>
            </a:r>
          </a:p>
          <a:p>
            <a:r>
              <a:rPr lang="ru-RU" sz="1600" dirty="0" smtClean="0"/>
              <a:t>Субъекты среднего предпринимательства – 200 МРП</a:t>
            </a:r>
          </a:p>
          <a:p>
            <a:r>
              <a:rPr lang="ru-RU" sz="1600" dirty="0" smtClean="0"/>
              <a:t>Субъекты крупного предпринимательства – 1500 МРП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71" y="3888555"/>
            <a:ext cx="588263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ПОРЯДКА И СРОКОВ - ШТРАФ: </a:t>
            </a:r>
          </a:p>
          <a:p>
            <a:r>
              <a:rPr lang="ru-RU" sz="1600" dirty="0" smtClean="0"/>
              <a:t>Субъекты малого предпринимательства – 100 МРП</a:t>
            </a:r>
          </a:p>
          <a:p>
            <a:r>
              <a:rPr lang="ru-RU" sz="1600" dirty="0" smtClean="0"/>
              <a:t>Субъекты среднего предпринимательства – 200 МРП</a:t>
            </a:r>
          </a:p>
          <a:p>
            <a:r>
              <a:rPr lang="ru-RU" sz="1600" dirty="0" smtClean="0"/>
              <a:t>Субъекты крупного предпринимательства – 1500 МРП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1" y="5355949"/>
            <a:ext cx="588263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 - ШТРАФ: </a:t>
            </a:r>
          </a:p>
          <a:p>
            <a:r>
              <a:rPr lang="ru-RU" sz="1600" dirty="0" smtClean="0"/>
              <a:t>Субъекты малого предпринимательства – 150 МРП</a:t>
            </a:r>
          </a:p>
          <a:p>
            <a:r>
              <a:rPr lang="ru-RU" sz="1600" dirty="0" smtClean="0"/>
              <a:t>Субъекты среднего предпринимательства – 300 МРП</a:t>
            </a:r>
          </a:p>
          <a:p>
            <a:r>
              <a:rPr lang="ru-RU" sz="1600" dirty="0" smtClean="0"/>
              <a:t>Субъекты крупного предпринимательства – 200 МРП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141616" y="3556218"/>
            <a:ext cx="252548" cy="2744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141616" y="5023612"/>
            <a:ext cx="252548" cy="2744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ÐÐ°ÑÑÐ¸Ð½ÐºÐ¸ Ð¿Ð¾ Ð·Ð°Ð¿ÑÐ¾ÑÑ Ð²Ð¾Ð·Ð¾Ð±Ð½Ð¾Ð²Ð»ÑÐµÐ¼ÑÐµ Ð¸ÑÑÐ¾ÑÐ½Ð¸ÐºÐ¸ ÑÐ½ÐµÑÐ³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24" y="2421160"/>
            <a:ext cx="5655501" cy="40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" y="577816"/>
            <a:ext cx="4815737" cy="970450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304.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Повреждение тепловых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сетей: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1" y="2333897"/>
            <a:ext cx="56257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- ШТРАФ: </a:t>
            </a:r>
          </a:p>
          <a:p>
            <a:r>
              <a:rPr lang="ru-RU" sz="1600" dirty="0" smtClean="0"/>
              <a:t>Физические лица – 10 МРП</a:t>
            </a:r>
          </a:p>
          <a:p>
            <a:r>
              <a:rPr lang="ru-RU" sz="1600" dirty="0" smtClean="0"/>
              <a:t>Субъекты малого предпринимательства – 15 МРП</a:t>
            </a:r>
          </a:p>
          <a:p>
            <a:r>
              <a:rPr lang="ru-RU" sz="1600" dirty="0" smtClean="0"/>
              <a:t>Субъекты среднего предпринимательства – 20 МРП</a:t>
            </a:r>
          </a:p>
          <a:p>
            <a:r>
              <a:rPr lang="ru-RU" sz="1600" dirty="0" smtClean="0"/>
              <a:t>Субъекты крупного предпринимательства – 100 МРП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2161" y="0"/>
            <a:ext cx="174172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39546" y="908742"/>
            <a:ext cx="4815737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305.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работ в охранных зонах линий электрических и тепловых сетей, объектов систем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газоснабжения: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546" y="2333897"/>
            <a:ext cx="56257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РАБОТ - ШТРАФ: </a:t>
            </a:r>
          </a:p>
          <a:p>
            <a:r>
              <a:rPr lang="ru-RU" sz="1600" dirty="0" smtClean="0"/>
              <a:t>Физические лица – 10 МРП</a:t>
            </a:r>
          </a:p>
          <a:p>
            <a:r>
              <a:rPr lang="ru-RU" sz="1600" dirty="0" smtClean="0"/>
              <a:t>Субъекты малого предпринимательства – 15 МРП</a:t>
            </a:r>
          </a:p>
          <a:p>
            <a:r>
              <a:rPr lang="ru-RU" sz="1600" dirty="0" smtClean="0"/>
              <a:t>Субъекты среднего предпринимательства – 20 МРП</a:t>
            </a:r>
          </a:p>
          <a:p>
            <a:r>
              <a:rPr lang="ru-RU" sz="1600" dirty="0" smtClean="0"/>
              <a:t>Субъекты крупного предпринимательства – 100 МРП</a:t>
            </a:r>
          </a:p>
        </p:txBody>
      </p:sp>
      <p:pic>
        <p:nvPicPr>
          <p:cNvPr id="8194" name="Picture 2" descr="ÐÐ°ÑÑÐ¸Ð½ÐºÐ¸ Ð¿Ð¾ Ð·Ð°Ð¿ÑÐ¾ÑÑ ÑÐµÐ¿Ð»Ð¾Ð²ÑÐµ Ñ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2"/>
          <a:stretch/>
        </p:blipFill>
        <p:spPr bwMode="auto">
          <a:xfrm>
            <a:off x="113211" y="3980873"/>
            <a:ext cx="5625737" cy="26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ÑÐµÐ¿Ð»Ð¾Ð²ÑÐµ ÑÐµÑ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5106" r="164" b="25010"/>
          <a:stretch/>
        </p:blipFill>
        <p:spPr bwMode="auto">
          <a:xfrm>
            <a:off x="6139546" y="3987798"/>
            <a:ext cx="5625737" cy="26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6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612651"/>
            <a:ext cx="10571998" cy="970450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306.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требований по использованию газа, безопасности эксплуатации объектов систем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газоснабжения: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216" y="2270434"/>
            <a:ext cx="69146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ТРЕБОВАНИЙ БЕЗОПАСНОСТИ (ПОВТОРНО В ТЕЧЕНИИ ГОДА) - ШТРАФ: </a:t>
            </a:r>
          </a:p>
          <a:p>
            <a:r>
              <a:rPr lang="ru-RU" sz="1600" dirty="0" smtClean="0"/>
              <a:t>Физические лица – 7 (10) МРП</a:t>
            </a:r>
          </a:p>
          <a:p>
            <a:r>
              <a:rPr lang="ru-RU" sz="1600" dirty="0" smtClean="0"/>
              <a:t>Субъекты малого предпринимательства – 10 (15) МРП</a:t>
            </a:r>
          </a:p>
          <a:p>
            <a:r>
              <a:rPr lang="ru-RU" sz="1600" dirty="0" smtClean="0"/>
              <a:t>Субъекты среднего предпринимательства – 15  (20) МРП</a:t>
            </a:r>
          </a:p>
          <a:p>
            <a:r>
              <a:rPr lang="ru-RU" sz="1600" dirty="0" smtClean="0"/>
              <a:t>Субъекты крупного предпринимательства – 20 (30) МРП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2216" y="5347713"/>
            <a:ext cx="6914608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СИСТЕМ ГАЗОСНАБЖЕНИЯ (ПОВТОРНО В ТЕЧЕНИИ ГОДА) - ШТРАФ: </a:t>
            </a:r>
          </a:p>
          <a:p>
            <a:r>
              <a:rPr lang="ru-RU" sz="1600" dirty="0" smtClean="0"/>
              <a:t>Субъекты малого предпринимательства – 25 (50) МРП</a:t>
            </a:r>
          </a:p>
          <a:p>
            <a:r>
              <a:rPr lang="ru-RU" sz="1600" dirty="0" smtClean="0"/>
              <a:t>Субъекты среднего предпринимательства – 50 (100) МРП</a:t>
            </a:r>
          </a:p>
          <a:p>
            <a:r>
              <a:rPr lang="ru-RU" sz="1600" dirty="0" smtClean="0"/>
              <a:t>Субъекты крупного предпринимательства – 200 (400) МРП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2216" y="3932184"/>
            <a:ext cx="691460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САМОВОЛЬНОЕ ВОЗОБНОВЛЕНИЕ ПОДАЧИ - ШТРАФ: </a:t>
            </a:r>
          </a:p>
          <a:p>
            <a:r>
              <a:rPr lang="ru-RU" sz="1600" dirty="0" smtClean="0"/>
              <a:t>Физические лица – 10 МРП</a:t>
            </a:r>
          </a:p>
          <a:p>
            <a:r>
              <a:rPr lang="ru-RU" sz="1600" dirty="0" smtClean="0"/>
              <a:t>Субъекты малого предпринимательства – 20 МРП</a:t>
            </a:r>
          </a:p>
          <a:p>
            <a:r>
              <a:rPr lang="ru-RU" sz="1600" dirty="0" smtClean="0"/>
              <a:t>Субъекты среднего предпринимательства – 30 МРП</a:t>
            </a:r>
          </a:p>
          <a:p>
            <a:r>
              <a:rPr lang="ru-RU" sz="1600" dirty="0" smtClean="0"/>
              <a:t>Субъекты крупного предпринимательства – 100 МРП</a:t>
            </a:r>
            <a:endParaRPr lang="ru-RU" sz="1600" dirty="0"/>
          </a:p>
        </p:txBody>
      </p:sp>
      <p:pic>
        <p:nvPicPr>
          <p:cNvPr id="9218" name="Picture 2" descr="ÐÐ°ÑÑÐ¸Ð½ÐºÐ¸ Ð¿Ð¾ Ð·Ð°Ð¿ÑÐ¾ÑÑ ÑÐ¸ÑÑÐµÐ¼Ñ Ð³Ð°Ð·Ð¾ÑÐ½Ð°Ð±Ð¶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0" y="2270434"/>
            <a:ext cx="4617866" cy="44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1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307.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Непринятие мер к обеспечению подготовленности резервного топливного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464526"/>
            <a:ext cx="49725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ИЛИ ШТРАФ В РАЗМЕРЕ 20 МРП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ÐÐ°ÑÑÐ¸Ð½ÐºÐ¸ Ð¿Ð¾ Ð·Ð°Ð¿ÑÐ¾ÑÑ ÑÐ¾Ð¿Ð»Ð¸Ð²Ð½Ð¾Ðµ ÑÐ¾Ð·ÑÐ¹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421696"/>
            <a:ext cx="4972594" cy="33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ÑÐµÐ·ÐµÑÐ²Ð½Ð¾Ðµ ÑÐ¾Ð¿Ð»Ð¸Ð²Ð½Ð¾Ðµ ÑÐ¾Ð·ÑÐ¹ÑÑÐ²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16" y="2464526"/>
            <a:ext cx="5938982" cy="42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8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308.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нефтепроводов, газопроводов и их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оборудования: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62" y="2386149"/>
            <a:ext cx="56257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- ШТРАФ: </a:t>
            </a:r>
          </a:p>
          <a:p>
            <a:r>
              <a:rPr lang="ru-RU" sz="1600" dirty="0" smtClean="0"/>
              <a:t>Физические лица – 15 МРП</a:t>
            </a:r>
          </a:p>
          <a:p>
            <a:r>
              <a:rPr lang="ru-RU" sz="1600" dirty="0" smtClean="0"/>
              <a:t>Субъекты малого предпринимательства – 20 МРП</a:t>
            </a:r>
          </a:p>
          <a:p>
            <a:r>
              <a:rPr lang="ru-RU" sz="1600" dirty="0" smtClean="0"/>
              <a:t>Субъекты среднего предпринимательства – 40 МРП</a:t>
            </a:r>
          </a:p>
          <a:p>
            <a:r>
              <a:rPr lang="ru-RU" sz="1600" dirty="0" smtClean="0"/>
              <a:t>Субъекты крупного предпринимательства – 50 МРП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135084" y="3921872"/>
            <a:ext cx="296092" cy="4441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0261" y="4578293"/>
            <a:ext cx="56257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 - ШТРАФ: </a:t>
            </a:r>
          </a:p>
          <a:p>
            <a:r>
              <a:rPr lang="ru-RU" sz="1600" dirty="0" smtClean="0"/>
              <a:t>Физические лица – 25 МРП</a:t>
            </a:r>
          </a:p>
          <a:p>
            <a:r>
              <a:rPr lang="ru-RU" sz="1600" dirty="0" smtClean="0"/>
              <a:t>Субъекты малого предпринимательства – 35 МРП</a:t>
            </a:r>
          </a:p>
          <a:p>
            <a:r>
              <a:rPr lang="ru-RU" sz="1600" dirty="0" smtClean="0"/>
              <a:t>Субъекты среднего предпринимательства – 45 МРП</a:t>
            </a:r>
          </a:p>
          <a:p>
            <a:r>
              <a:rPr lang="ru-RU" sz="1600" dirty="0" smtClean="0"/>
              <a:t>Субъекты крупного предпринимательства – 55 МРП</a:t>
            </a: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1" y="2386149"/>
            <a:ext cx="5297344" cy="35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5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309.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территорий при производстве строительных и ремонтных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39" y="4193045"/>
            <a:ext cx="493776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- ШТРАФ: </a:t>
            </a:r>
          </a:p>
          <a:p>
            <a:r>
              <a:rPr lang="ru-RU" dirty="0" smtClean="0"/>
              <a:t>Физические лица – 10 МРП</a:t>
            </a:r>
          </a:p>
          <a:p>
            <a:r>
              <a:rPr lang="ru-RU" dirty="0" smtClean="0"/>
              <a:t>Субъекты малого предпринимательства – 15 МРП</a:t>
            </a:r>
          </a:p>
          <a:p>
            <a:r>
              <a:rPr lang="ru-RU" dirty="0" smtClean="0"/>
              <a:t>Субъекты среднего предпринимательства – 25 МРП</a:t>
            </a:r>
          </a:p>
          <a:p>
            <a:r>
              <a:rPr lang="ru-RU" dirty="0" smtClean="0"/>
              <a:t>Субъекты крупного предпринимательства – 100 МРП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39" y="2555966"/>
            <a:ext cx="2462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</a:t>
            </a:r>
            <a:endParaRPr lang="ru-RU" sz="1600" dirty="0" smtClean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2807961" y="3094287"/>
            <a:ext cx="1187585" cy="825730"/>
          </a:xfrm>
          <a:prstGeom prst="bentConnector3">
            <a:avLst>
              <a:gd name="adj1" fmla="val -5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33" y="2555966"/>
            <a:ext cx="6114473" cy="39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671" y="2505625"/>
            <a:ext cx="4382521" cy="2007789"/>
          </a:xfrm>
        </p:spPr>
        <p:txBody>
          <a:bodyPr/>
          <a:lstStyle/>
          <a:p>
            <a:r>
              <a:rPr lang="ru-RU" sz="2000" dirty="0" smtClean="0"/>
              <a:t>ВЫВОД:</a:t>
            </a:r>
            <a:br>
              <a:rPr lang="ru-RU" sz="2000" dirty="0" smtClean="0"/>
            </a:br>
            <a:r>
              <a:rPr lang="ru-RU" sz="2000" b="0" dirty="0" smtClean="0"/>
              <a:t>К ответственности могут привлекаться – физические лица, должностные лица, некоммерческие организации, субъекты малого, среднего, крупного предпринимательства</a:t>
            </a: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ln w="38100">
            <a:solidFill>
              <a:srgbClr val="F14B69"/>
            </a:solidFill>
          </a:ln>
        </p:spPr>
        <p:txBody>
          <a:bodyPr/>
          <a:lstStyle/>
          <a:p>
            <a:r>
              <a:rPr lang="ru-RU" b="1" dirty="0" smtClean="0"/>
              <a:t>САНКЦИИ: </a:t>
            </a:r>
          </a:p>
          <a:p>
            <a:r>
              <a:rPr lang="ru-RU" dirty="0" smtClean="0"/>
              <a:t>ПРЕДУСМОТРЕНЫ ШТРАФЫ И ПРЕДУПРЕЖДЕНИЯ, ПРИМЕНЯЕМЫЕ КАК СОВМЕСТНО, ТАК И РАЗДЕЛЬНО. </a:t>
            </a:r>
          </a:p>
          <a:p>
            <a:r>
              <a:rPr lang="ru-RU" dirty="0" smtClean="0"/>
              <a:t>ОПРЕДЕЛЕНА В НЕКОТОРЫХ СЛУЧАЯХ ОТВЕТСТВЕННОСТЬ ЗА ПОВТОРНОЕ СОВЕРШЕНИЕ ДЕЯНИЕ В ТЕЧЕНИИ ГОДА.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18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95" y="2286000"/>
            <a:ext cx="4625700" cy="2007789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ВИДЫ АДМИНИСТРАТИВНЫХ ПРАВОНАРУШЕНИЙ В ОБЛАСТИ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ПРОМЫШЛЕННОСТИ, ИСПОЛЬЗОВАНИЯ ТЕПЛОВОЙ, ЭЛЕКТРИЧЕСКОЙ И АТОМНОЙ ЭНЕРГИИ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noFill/>
          <a:ln w="38100">
            <a:solidFill>
              <a:srgbClr val="F14B6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ОЗНАКОМИТЬСЯ С САНКЦИЯМИ, ПРИМЕНЯЕМЫМИ В КАЧЕСТВЕ АДМИНИСТРАТИВНЫХ ВЗЫСКАНИЙ ЗА ПРАВОНАРУШЕНИЯ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КРУГ ЛИЦ, ПРИВЛЕКАЕМЫХ К ОТВЕТСТВЕННОСТИ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5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595234"/>
            <a:ext cx="10571998" cy="9704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297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Нарушение требований безопасности при обращении с взрывчатыми материалами, радиоактивными и иными экологически опасными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веществами: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54" y="2403566"/>
            <a:ext cx="637467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ТРЕБОВАНИЙ БЕЗОПАСНОСТИ - ШТРАФ: </a:t>
            </a:r>
          </a:p>
          <a:p>
            <a:r>
              <a:rPr lang="ru-RU" dirty="0" smtClean="0"/>
              <a:t>Физические лица – 10 МРП</a:t>
            </a:r>
          </a:p>
          <a:p>
            <a:r>
              <a:rPr lang="ru-RU" dirty="0" smtClean="0"/>
              <a:t>Субъекты малого предпринимательства, некоммерческие организации – 30 МРП</a:t>
            </a:r>
          </a:p>
          <a:p>
            <a:r>
              <a:rPr lang="ru-RU" dirty="0" smtClean="0"/>
              <a:t>Субъекты среднего предпринимательства – 50 МРП</a:t>
            </a:r>
          </a:p>
          <a:p>
            <a:r>
              <a:rPr lang="ru-RU" dirty="0" smtClean="0"/>
              <a:t>Субъекты крупного предпринимательства – 100 МРП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1554" y="4855029"/>
            <a:ext cx="637467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УСТАНОВЛЕННЫХ ПРАВИЛ - ШТРАФ: </a:t>
            </a:r>
          </a:p>
          <a:p>
            <a:r>
              <a:rPr lang="ru-RU" dirty="0" smtClean="0"/>
              <a:t>Физические лица – 20 МРП</a:t>
            </a:r>
          </a:p>
          <a:p>
            <a:r>
              <a:rPr lang="ru-RU" dirty="0" smtClean="0"/>
              <a:t>Субъекты малого предпринимательства – 60 МРП</a:t>
            </a:r>
          </a:p>
          <a:p>
            <a:r>
              <a:rPr lang="ru-RU" dirty="0" smtClean="0"/>
              <a:t>Субъекты среднего предпринимательства – 100 МРП</a:t>
            </a:r>
          </a:p>
          <a:p>
            <a:r>
              <a:rPr lang="ru-RU" dirty="0" smtClean="0"/>
              <a:t>Субъекты крупного предпринимательства – 200 МРП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352799" y="4284392"/>
            <a:ext cx="296092" cy="4441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ÐÐ°ÑÑÐ¸Ð½ÐºÐ¸ Ð¿Ð¾ Ð·Ð°Ð¿ÑÐ¾ÑÑ ÑÐ°Ð´Ð¸Ð¾Ð°ÐºÑÐ¸Ð²Ð½ÑÐµ Ð¼Ð°ÑÐµÑÐ¸Ð°Ð»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r="9448"/>
          <a:stretch/>
        </p:blipFill>
        <p:spPr bwMode="auto">
          <a:xfrm>
            <a:off x="7019109" y="2403566"/>
            <a:ext cx="4641668" cy="39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4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603942"/>
            <a:ext cx="10571998" cy="970450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297-1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Ввоз на территорию Республики Казахстан и вывоз с территории Республики Казахстан драгоценных металлов, драгоценных камней, сырьевых товаров, содержащих драгоценные металлы, ювелирных и других изделий из драгоценных металлов и драгоценных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камней: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54" y="2403566"/>
            <a:ext cx="637467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ВВОЗ - ШТРАФ: </a:t>
            </a:r>
          </a:p>
          <a:p>
            <a:r>
              <a:rPr lang="ru-RU" dirty="0" smtClean="0"/>
              <a:t>Физические лица – 30 МРП</a:t>
            </a:r>
          </a:p>
          <a:p>
            <a:r>
              <a:rPr lang="ru-RU" dirty="0" smtClean="0"/>
              <a:t>Субъекты малого предпринимательства, должностные лица – 150 МРП</a:t>
            </a:r>
          </a:p>
          <a:p>
            <a:r>
              <a:rPr lang="ru-RU" dirty="0" smtClean="0"/>
              <a:t>Субъекты среднего предпринимательства – 400 МРП</a:t>
            </a:r>
          </a:p>
          <a:p>
            <a:r>
              <a:rPr lang="ru-RU" dirty="0" smtClean="0"/>
              <a:t>Субъекты крупного предпринимательства – 1000 МРП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554" y="4855029"/>
            <a:ext cx="637467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 - ШТРАФ: </a:t>
            </a:r>
          </a:p>
          <a:p>
            <a:r>
              <a:rPr lang="ru-RU" dirty="0" smtClean="0"/>
              <a:t>Физические лица – 50 МРП</a:t>
            </a:r>
          </a:p>
          <a:p>
            <a:r>
              <a:rPr lang="ru-RU" dirty="0" smtClean="0"/>
              <a:t>Субъекты малого предпринимательства – 180 МРП</a:t>
            </a:r>
          </a:p>
          <a:p>
            <a:r>
              <a:rPr lang="ru-RU" dirty="0" smtClean="0"/>
              <a:t>Субъекты среднего предпринимательства – 700 МРП</a:t>
            </a:r>
          </a:p>
          <a:p>
            <a:r>
              <a:rPr lang="ru-RU" dirty="0" smtClean="0"/>
              <a:t>Субъекты крупного предпринимательства – 2000 МРП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352799" y="4284392"/>
            <a:ext cx="296092" cy="4441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ÐÐ°ÑÑÐ¸Ð½ÐºÐ¸ Ð¿Ð¾ Ð·Ð°Ð¿ÑÐ¾ÑÑ Ð´ÑÐ°Ð³Ð¾ÑÐµÐ½Ð½ÑÐµ Ð¼ÐµÑÐ°Ð»Ð»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4817"/>
          <a:stretch/>
        </p:blipFill>
        <p:spPr bwMode="auto">
          <a:xfrm>
            <a:off x="7176654" y="2403566"/>
            <a:ext cx="4045528" cy="39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7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298.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правил по безопасному ведению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62" y="2481943"/>
            <a:ext cx="5730241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ПРИЧИНЕНИЕ ТЯЖКОГО ИЛИ СРЕДНЕЙ ТЯЖЕСТИ ВРЕДА - НАРУШЕНИЕ УСТАНОВЛЕННЫХ ТРЕБОВАНИЙ - ШТРАФ: </a:t>
            </a:r>
          </a:p>
          <a:p>
            <a:r>
              <a:rPr lang="ru-RU" sz="1600" dirty="0" smtClean="0"/>
              <a:t>Физические лица – 10 МРП</a:t>
            </a:r>
          </a:p>
          <a:p>
            <a:r>
              <a:rPr lang="ru-RU" sz="1600" dirty="0" smtClean="0"/>
              <a:t>Субъекты малого предпринимательства, должностные лица, некоммерческие организации – 30 МРП</a:t>
            </a:r>
          </a:p>
          <a:p>
            <a:r>
              <a:rPr lang="ru-RU" sz="1600" dirty="0" smtClean="0"/>
              <a:t>Субъекты среднего предпринимательства – 50 МРП</a:t>
            </a:r>
          </a:p>
          <a:p>
            <a:r>
              <a:rPr lang="ru-RU" sz="1600" dirty="0" smtClean="0"/>
              <a:t>Субъекты крупного предпринимательства – 100 МРП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5462" y="4972595"/>
            <a:ext cx="573024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ПРОИЗВОДСТВЕННЫЕ ОБЪЕКТЫ - ШТРАФ: </a:t>
            </a:r>
          </a:p>
          <a:p>
            <a:r>
              <a:rPr lang="ru-RU" sz="1600" dirty="0" smtClean="0"/>
              <a:t>Физические лица – 20 МРП</a:t>
            </a:r>
          </a:p>
          <a:p>
            <a:r>
              <a:rPr lang="ru-RU" sz="1600" dirty="0" smtClean="0"/>
              <a:t>Субъекты малого предпринимательства, должностные лица – 45 МРП</a:t>
            </a:r>
          </a:p>
          <a:p>
            <a:r>
              <a:rPr lang="ru-RU" sz="1600" dirty="0" smtClean="0"/>
              <a:t>Субъекты среднего предпринимательства – 70 МРП</a:t>
            </a:r>
          </a:p>
          <a:p>
            <a:r>
              <a:rPr lang="ru-RU" sz="1600" dirty="0" smtClean="0"/>
              <a:t>Субъекты крупного предпринимательства – 150 МРП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22274" y="4972595"/>
            <a:ext cx="574765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СОКРЫТИЕ ФАКТА АВАРИИ - ШТРАФ: </a:t>
            </a:r>
          </a:p>
          <a:p>
            <a:r>
              <a:rPr lang="ru-RU" sz="1600" dirty="0" smtClean="0"/>
              <a:t>Субъекты малого предпринимательства, должностные лица, некоммерческие организации – 100 МРП</a:t>
            </a:r>
          </a:p>
          <a:p>
            <a:r>
              <a:rPr lang="ru-RU" sz="1600" dirty="0" smtClean="0"/>
              <a:t>Субъекты среднего предпринимательства – 150 МРП</a:t>
            </a:r>
          </a:p>
          <a:p>
            <a:r>
              <a:rPr lang="ru-RU" sz="1600" dirty="0" smtClean="0"/>
              <a:t>Субъекты крупного предпринимательства – 200 МРП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2273" y="2481943"/>
            <a:ext cx="5747657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ГОДА- ШТРАФ: </a:t>
            </a:r>
          </a:p>
          <a:p>
            <a:r>
              <a:rPr lang="ru-RU" sz="1600" dirty="0" smtClean="0"/>
              <a:t>Субъекты малого предпринимательства, должностные лица, некоммерческие организации – 200 МРП</a:t>
            </a:r>
          </a:p>
          <a:p>
            <a:r>
              <a:rPr lang="ru-RU" sz="1600" dirty="0" smtClean="0"/>
              <a:t>Субъекты среднего предпринимательства – 300 МРП</a:t>
            </a:r>
          </a:p>
          <a:p>
            <a:r>
              <a:rPr lang="ru-RU" sz="1600" dirty="0" smtClean="0"/>
              <a:t>Субъекты крупного предпринимательства – 400 МРП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39244" y="5757425"/>
            <a:ext cx="2481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096101" y="4117217"/>
            <a:ext cx="1" cy="794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2921725" y="4624251"/>
            <a:ext cx="217713" cy="2873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3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299.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законодательства Республики Казахстан при проведении аттестуемых видов работ в области промышленной безопасности и безопасности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плотин: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54" y="2403566"/>
            <a:ext cx="637467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- ШТРАФ: </a:t>
            </a:r>
          </a:p>
          <a:p>
            <a:r>
              <a:rPr lang="ru-RU" dirty="0" smtClean="0"/>
              <a:t>Субъекты малого предпринимательства – </a:t>
            </a:r>
            <a:r>
              <a:rPr lang="ru-RU" dirty="0"/>
              <a:t>1</a:t>
            </a:r>
            <a:r>
              <a:rPr lang="ru-RU" dirty="0" smtClean="0"/>
              <a:t>0 МРП</a:t>
            </a:r>
          </a:p>
          <a:p>
            <a:r>
              <a:rPr lang="ru-RU" dirty="0" smtClean="0"/>
              <a:t>Субъекты среднего предпринимательства – 20 МРП</a:t>
            </a:r>
          </a:p>
          <a:p>
            <a:r>
              <a:rPr lang="ru-RU" dirty="0" smtClean="0"/>
              <a:t>Субъекты крупного предпринимательства – 100 МРП</a:t>
            </a:r>
          </a:p>
          <a:p>
            <a:r>
              <a:rPr lang="ru-RU" dirty="0" smtClean="0"/>
              <a:t>+ </a:t>
            </a:r>
            <a:r>
              <a:rPr lang="ru-RU" dirty="0"/>
              <a:t>с приостановлением действия аттестата либо без такового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54" y="4872447"/>
            <a:ext cx="63746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 - ШТРАФ: </a:t>
            </a:r>
          </a:p>
          <a:p>
            <a:r>
              <a:rPr lang="ru-RU" dirty="0" smtClean="0"/>
              <a:t>Субъекты малого предпринимательства – 20 МРП</a:t>
            </a:r>
          </a:p>
          <a:p>
            <a:r>
              <a:rPr lang="ru-RU" dirty="0" smtClean="0"/>
              <a:t>Субъекты среднего предпринимательства – 40 МРП</a:t>
            </a:r>
          </a:p>
          <a:p>
            <a:r>
              <a:rPr lang="ru-RU" dirty="0" smtClean="0"/>
              <a:t>Субъекты крупного предпринимательства – 200 МРП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352799" y="4284392"/>
            <a:ext cx="296092" cy="4441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ÐÐ°ÑÑÐ¸Ð½ÐºÐ¸ Ð¿Ð¾ Ð·Ð°Ð¿ÑÐ¾ÑÑ Ð¿Ð»Ð¾Ñ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9" y="2403566"/>
            <a:ext cx="4944252" cy="36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4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621359"/>
            <a:ext cx="10571998" cy="970450"/>
          </a:xfrm>
        </p:spPr>
        <p:txBody>
          <a:bodyPr/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300.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утвержденных правил технической эксплуатации электрических станций и сетей, техники безопасности при эксплуатации тепломеханического оборудования электростанций и тепловых сетей, технической эксплуатации электроустановок потребителей, а также нарушение установленных режимов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энергопотребления: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54" y="2403566"/>
            <a:ext cx="637467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ШТРАФ: </a:t>
            </a:r>
          </a:p>
          <a:p>
            <a:r>
              <a:rPr lang="ru-RU" dirty="0" smtClean="0"/>
              <a:t>Физические лица – 15 МРП</a:t>
            </a:r>
          </a:p>
          <a:p>
            <a:r>
              <a:rPr lang="ru-RU" dirty="0" smtClean="0"/>
              <a:t>Субъекты малого предпринимательства – 55 МРП</a:t>
            </a:r>
          </a:p>
          <a:p>
            <a:r>
              <a:rPr lang="ru-RU" dirty="0" smtClean="0"/>
              <a:t>Субъекты среднего предпринимательства – 100 МРП</a:t>
            </a:r>
          </a:p>
          <a:p>
            <a:r>
              <a:rPr lang="ru-RU" dirty="0" smtClean="0"/>
              <a:t>Субъекты крупного предпринимательства – 200 МРП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1554" y="4480559"/>
            <a:ext cx="637467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300-1. </a:t>
            </a:r>
            <a:r>
              <a:rPr lang="ru-RU" b="1" dirty="0"/>
              <a:t>Превышение </a:t>
            </a:r>
            <a:r>
              <a:rPr lang="ru-RU" b="1" dirty="0" err="1"/>
              <a:t>энергопередающими</a:t>
            </a:r>
            <a:r>
              <a:rPr lang="ru-RU" b="1" dirty="0"/>
              <a:t> организациями утвержденных нормативных значений показателей надежности </a:t>
            </a:r>
            <a:r>
              <a:rPr lang="ru-RU" b="1" dirty="0" smtClean="0"/>
              <a:t>электроснабжения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ШТРАФ:</a:t>
            </a:r>
          </a:p>
          <a:p>
            <a:r>
              <a:rPr lang="ru-RU" dirty="0" smtClean="0"/>
              <a:t>Должностное лицо </a:t>
            </a:r>
            <a:r>
              <a:rPr lang="ru-RU" dirty="0" err="1" smtClean="0"/>
              <a:t>энергопередающей</a:t>
            </a:r>
            <a:r>
              <a:rPr lang="ru-RU" dirty="0" smtClean="0"/>
              <a:t> организации – 125 МРП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32022" y="4480559"/>
            <a:ext cx="4841967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/>
              <a:t>Под должностным лицом </a:t>
            </a:r>
            <a:r>
              <a:rPr lang="ru-RU" i="1" dirty="0" err="1"/>
              <a:t>энергопередающей</a:t>
            </a:r>
            <a:r>
              <a:rPr lang="ru-RU" i="1" dirty="0"/>
              <a:t> организации в настоящей статье следует понимать первого руководителя </a:t>
            </a:r>
            <a:r>
              <a:rPr lang="ru-RU" i="1" dirty="0" err="1"/>
              <a:t>энергопередающей</a:t>
            </a:r>
            <a:r>
              <a:rPr lang="ru-RU" i="1" dirty="0"/>
              <a:t> организации или лицо, исполняющее его обязанности.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444239" y="3963012"/>
            <a:ext cx="409303" cy="4354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ÐÐ°ÑÑÐ¸Ð½ÐºÐ¸ Ð¿Ð¾ Ð·Ð°Ð¿ÑÐ¾ÑÑ ÑÐ»ÐµÐºÑÑÐ¸ÑÐµÑÐºÐ¸Ðµ Ñ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30392"/>
          <a:stretch/>
        </p:blipFill>
        <p:spPr bwMode="auto">
          <a:xfrm>
            <a:off x="6932022" y="2402066"/>
            <a:ext cx="4841967" cy="14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9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срока получения паспорта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готовности: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54" y="2553587"/>
            <a:ext cx="63746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- ШТРАФ: </a:t>
            </a:r>
          </a:p>
          <a:p>
            <a:r>
              <a:rPr lang="ru-RU" dirty="0" smtClean="0"/>
              <a:t>Субъекты малого предпринимательства – 50 МРП</a:t>
            </a:r>
          </a:p>
          <a:p>
            <a:r>
              <a:rPr lang="ru-RU" dirty="0" smtClean="0"/>
              <a:t>Субъекты среднего предпринимательства – 150 МРП</a:t>
            </a:r>
          </a:p>
          <a:p>
            <a:r>
              <a:rPr lang="ru-RU" dirty="0" smtClean="0"/>
              <a:t>Субъекты крупного предпринимательства – 300 МРП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54" y="4597153"/>
            <a:ext cx="63746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В ТЕЧЕНИИ ГОДА - ШТРАФ: </a:t>
            </a:r>
          </a:p>
          <a:p>
            <a:r>
              <a:rPr lang="ru-RU" dirty="0" smtClean="0"/>
              <a:t>Субъекты малого предпринимательства – 100 МРП</a:t>
            </a:r>
          </a:p>
          <a:p>
            <a:r>
              <a:rPr lang="ru-RU" dirty="0" smtClean="0"/>
              <a:t>Субъекты среднего предпринимательства – 200 МРП</a:t>
            </a:r>
          </a:p>
          <a:p>
            <a:r>
              <a:rPr lang="ru-RU" dirty="0" smtClean="0"/>
              <a:t>Субъекты крупного предпринимательства – 500 МРП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500845" y="3953466"/>
            <a:ext cx="296092" cy="4441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ÐÐ°ÑÑÐ¸Ð½ÐºÐ¸ Ð¿Ð¾ Ð·Ð°Ð¿ÑÐ¾ÑÑ Ð´ÐµÐ´Ð»Ð°Ð¹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r="25866"/>
          <a:stretch/>
        </p:blipFill>
        <p:spPr bwMode="auto">
          <a:xfrm>
            <a:off x="7130473" y="2553586"/>
            <a:ext cx="3435928" cy="32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7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030" y="717154"/>
            <a:ext cx="5521132" cy="9704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301-1.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требований к выдаче технических условий на подключение к электрическим и тепловым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сетям: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05109" y="717154"/>
            <a:ext cx="550371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301-2. Нарушение требований о предоставлении информации о технологических нарушениях: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61" y="0"/>
            <a:ext cx="174172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189" y="2464704"/>
            <a:ext cx="558219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- ШТРАФ: </a:t>
            </a:r>
          </a:p>
          <a:p>
            <a:r>
              <a:rPr lang="ru-RU" sz="1600" dirty="0" smtClean="0"/>
              <a:t>Субъекты малого предпринимательства – 25 МРП</a:t>
            </a:r>
          </a:p>
          <a:p>
            <a:r>
              <a:rPr lang="ru-RU" sz="1600" dirty="0" smtClean="0"/>
              <a:t>Субъекты среднего предпринимательства – 50 МРП</a:t>
            </a:r>
          </a:p>
          <a:p>
            <a:r>
              <a:rPr lang="ru-RU" sz="1600" dirty="0" smtClean="0"/>
              <a:t>Субъекты крупного предпринимательства – 100 МРП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8" y="4079325"/>
            <a:ext cx="566492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В ПРИЕМЕ ДОКУМЕНТОВ- ШТРАФ: </a:t>
            </a:r>
          </a:p>
          <a:p>
            <a:r>
              <a:rPr lang="ru-RU" sz="1600" dirty="0" smtClean="0"/>
              <a:t>Субъекты малого предпринимательства – 50 МРП</a:t>
            </a:r>
          </a:p>
          <a:p>
            <a:r>
              <a:rPr lang="ru-RU" sz="1600" dirty="0" smtClean="0"/>
              <a:t>Субъекты среднего предпринимательства – 100 МРП</a:t>
            </a:r>
          </a:p>
          <a:p>
            <a:r>
              <a:rPr lang="ru-RU" sz="1600" dirty="0" smtClean="0"/>
              <a:t>Субъекты крупного предпринимательства – 200 МРП</a:t>
            </a:r>
            <a:endParaRPr lang="ru-RU" sz="1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711364" y="3606596"/>
            <a:ext cx="249550" cy="40805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57111" y="2464704"/>
            <a:ext cx="569975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НЕСВОЕВРЕМЕННОЕ ПРЕДОСТАВЛЕНИЕ - ШТРАФ: </a:t>
            </a:r>
          </a:p>
          <a:p>
            <a:r>
              <a:rPr lang="ru-RU" sz="1600" dirty="0" smtClean="0"/>
              <a:t>Субъекты малого предпринимательства – 100 МРП</a:t>
            </a:r>
          </a:p>
          <a:p>
            <a:r>
              <a:rPr lang="ru-RU" sz="1600" dirty="0" smtClean="0"/>
              <a:t>Субъекты среднего предпринимательства – 200 МРП</a:t>
            </a:r>
          </a:p>
          <a:p>
            <a:r>
              <a:rPr lang="ru-RU" sz="1600" dirty="0" smtClean="0"/>
              <a:t>Субъекты крупного предпринимательства – 400 МРП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7111" y="4079325"/>
            <a:ext cx="569975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СОКРЫТИЕ НАРУШЕНИЙ - ШТРАФ: </a:t>
            </a:r>
          </a:p>
          <a:p>
            <a:r>
              <a:rPr lang="ru-RU" sz="1600" dirty="0" smtClean="0"/>
              <a:t>Субъекты малого предпринимательства – 200 МРП</a:t>
            </a:r>
          </a:p>
          <a:p>
            <a:r>
              <a:rPr lang="ru-RU" sz="1600" dirty="0" smtClean="0"/>
              <a:t>Субъекты среднего предпринимательства – 400 МРП</a:t>
            </a:r>
          </a:p>
          <a:p>
            <a:r>
              <a:rPr lang="ru-RU" sz="1600" dirty="0" smtClean="0"/>
              <a:t>Субъекты крупного предпринимательства – 1000 МРП</a:t>
            </a:r>
            <a:endParaRPr lang="ru-RU" sz="1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106990" y="3606595"/>
            <a:ext cx="249550" cy="40805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33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105</TotalTime>
  <Words>1293</Words>
  <Application>Microsoft Office PowerPoint</Application>
  <PresentationFormat>Произвольный</PresentationFormat>
  <Paragraphs>169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Цитаты</vt:lpstr>
      <vt:lpstr>«Административные правонарушения в области промышленности, использования тепловой, электрической и атомной энергии (глава 18)»</vt:lpstr>
      <vt:lpstr>ЦЕЛЬ:  ИЗУЧИТЬ ВИДЫ АДМИНИСТРАТИВНЫХ ПРАВОНАРУШЕНИЙ В ОБЛАСТИ ПРОМЫШЛЕННОСТИ, ИСПОЛЬЗОВАНИЯ ТЕПЛОВОЙ, ЭЛЕКТРИЧЕСКОЙ И АТОМНОЙ ЭНЕРГИИ</vt:lpstr>
      <vt:lpstr>Ст. 297. Нарушение требований безопасности при обращении с взрывчатыми материалами, радиоактивными и иными экологически опасными веществами:</vt:lpstr>
      <vt:lpstr>Ст. 297-1. Ввоз на территорию Республики Казахстан и вывоз с территории Республики Казахстан драгоценных металлов, драгоценных камней, сырьевых товаров, содержащих драгоценные металлы, ювелирных и других изделий из драгоценных металлов и драгоценных камней:</vt:lpstr>
      <vt:lpstr>Ст. 298. Нарушение правил по безопасному ведению работ:</vt:lpstr>
      <vt:lpstr>Ст. 299. Нарушение законодательства Республики Казахстан при проведении аттестуемых видов работ в области промышленной безопасности и безопасности плотин:</vt:lpstr>
      <vt:lpstr>Ст. 300. Нарушение утвержденных правил технической эксплуатации электрических станций и сетей, техники безопасности при эксплуатации тепломеханического оборудования электростанций и тепловых сетей, технической эксплуатации электроустановок потребителей, а также нарушение установленных режимов энергопотребления:</vt:lpstr>
      <vt:lpstr>Ст. 301. Нарушение срока получения паспорта готовности:</vt:lpstr>
      <vt:lpstr>Ст. 301-1. Нарушение требований к выдаче технических условий на подключение к электрическим и тепловым сетям:</vt:lpstr>
      <vt:lpstr>Ст. 302. Повреждение электрических сетей:</vt:lpstr>
      <vt:lpstr>Ст. 303. Нарушение законодательства Республики Казахстан в области поддержки использования возобновляемых источников энергии:</vt:lpstr>
      <vt:lpstr>Ст. 304. Повреждение тепловых сетей:</vt:lpstr>
      <vt:lpstr>Ст. 306. Нарушение требований по использованию газа, безопасности эксплуатации объектов систем газоснабжения:</vt:lpstr>
      <vt:lpstr>Ст. 307. Непринятие мер к обеспечению подготовленности резервного топливного хозяйства:</vt:lpstr>
      <vt:lpstr>Ст. 308. Повреждение нефтепроводов, газопроводов и их оборудования:</vt:lpstr>
      <vt:lpstr>Ст. 309. Повреждение территорий при производстве строительных и ремонтных работ:</vt:lpstr>
      <vt:lpstr>ВЫВОД: К ответственности могут привлекаться – физические лица, должностные лица, некоммерческие организации, субъекты малого, среднего, крупного предпринимательства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«Административные правонарушения в области промышленности, использования тепловой, электрической и атомной энергии (глава 18)»</dc:title>
  <dc:creator>Madina Yembergenova</dc:creator>
  <cp:lastModifiedBy>Almagul</cp:lastModifiedBy>
  <cp:revision>13</cp:revision>
  <dcterms:created xsi:type="dcterms:W3CDTF">2018-04-19T16:49:28Z</dcterms:created>
  <dcterms:modified xsi:type="dcterms:W3CDTF">2019-05-19T10:46:48Z</dcterms:modified>
</cp:coreProperties>
</file>